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348" r:id="rId4"/>
    <p:sldId id="347" r:id="rId5"/>
    <p:sldId id="349" r:id="rId6"/>
    <p:sldId id="350" r:id="rId7"/>
    <p:sldId id="351" r:id="rId8"/>
    <p:sldId id="352" r:id="rId9"/>
    <p:sldId id="346" r:id="rId10"/>
    <p:sldId id="353" r:id="rId11"/>
    <p:sldId id="355" r:id="rId12"/>
    <p:sldId id="354" r:id="rId13"/>
    <p:sldId id="356" r:id="rId14"/>
    <p:sldId id="365" r:id="rId15"/>
    <p:sldId id="366" r:id="rId16"/>
    <p:sldId id="357" r:id="rId17"/>
    <p:sldId id="359" r:id="rId18"/>
    <p:sldId id="361" r:id="rId19"/>
    <p:sldId id="358" r:id="rId20"/>
    <p:sldId id="360" r:id="rId21"/>
    <p:sldId id="362" r:id="rId22"/>
    <p:sldId id="363" r:id="rId23"/>
    <p:sldId id="364" r:id="rId24"/>
    <p:sldId id="367" r:id="rId25"/>
    <p:sldId id="368" r:id="rId26"/>
    <p:sldId id="369" r:id="rId27"/>
    <p:sldId id="370" r:id="rId28"/>
    <p:sldId id="371" r:id="rId29"/>
    <p:sldId id="372" r:id="rId30"/>
    <p:sldId id="382" r:id="rId31"/>
    <p:sldId id="383" r:id="rId32"/>
    <p:sldId id="385" r:id="rId33"/>
    <p:sldId id="386" r:id="rId34"/>
    <p:sldId id="387" r:id="rId35"/>
    <p:sldId id="378" r:id="rId36"/>
    <p:sldId id="379" r:id="rId37"/>
    <p:sldId id="381" r:id="rId38"/>
    <p:sldId id="380" r:id="rId39"/>
    <p:sldId id="373" r:id="rId40"/>
    <p:sldId id="269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5185-640D-434D-A6FF-566AEBFB2CCB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F3825-1CDA-4790-8D16-3F1FBA6C81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4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</a:t>
            </a:r>
            <a:r>
              <a:rPr lang="en-US" baseline="0" dirty="0"/>
              <a:t> “which one is best”?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56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when</a:t>
            </a:r>
            <a:r>
              <a:rPr lang="en-US" baseline="0" dirty="0"/>
              <a:t> dealing with MO problems, the issue of evolutionary algorithms is: how do we choose who lives and who dies?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33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790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740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keep them</a:t>
            </a:r>
            <a:r>
              <a:rPr lang="en-US" baseline="0" dirty="0"/>
              <a:t> in the population; and generate their “children”, mutated individuals, because it is likely they will have similar performance in the Pareto space.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8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08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ask: are there any points that you can see that are clearly WORSE than I?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73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also called “Pareto</a:t>
            </a:r>
            <a:r>
              <a:rPr lang="en-US" baseline="0" dirty="0"/>
              <a:t> Frontier”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76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use this picture of Pareto, but I like this one more, because in the last part of his life he decided he</a:t>
            </a:r>
            <a:r>
              <a:rPr lang="en-US" baseline="0" dirty="0"/>
              <a:t> wanted A MASSIVE BEARD, and just went with it.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66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16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56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8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fr-F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9E71-A9F7-614A-9800-A4792E755EFD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E414-D2C7-E941-9578-A97E14207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28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TITLE OF THE PRESENTATION HERE (MODIFY IN VIEW -&gt; MASK</a:t>
            </a:r>
            <a:r>
              <a:rPr lang="it-IT" sz="1000" baseline="0" dirty="0">
                <a:solidFill>
                  <a:srgbClr val="275662"/>
                </a:solidFill>
                <a:latin typeface="+mn-lt"/>
              </a:rPr>
              <a:t> / AFFICHAGE -&gt; MASQUE DE DIAPOSITIVES) 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3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7200" dirty="0"/>
              <a:t>Multi-Objective Optimization</a:t>
            </a:r>
            <a:endParaRPr lang="fr-FR" sz="72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</a:t>
            </a:r>
          </a:p>
          <a:p>
            <a:r>
              <a:rPr lang="fr-FR" i="1" dirty="0"/>
              <a:t>UMR 518 MIA-PS, INRAE, AgroParisTech, Université Paris-Saclay</a:t>
            </a:r>
            <a:br>
              <a:rPr lang="fr-FR" i="1" dirty="0"/>
            </a:br>
            <a:r>
              <a:rPr lang="fr-FR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Pareto-optimality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Pareto for </a:t>
            </a:r>
            <a:r>
              <a:rPr lang="en-US" i="1" dirty="0">
                <a:solidFill>
                  <a:srgbClr val="FF0000"/>
                </a:solidFill>
              </a:rPr>
              <a:t>minimizing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i="1" dirty="0">
                <a:solidFill>
                  <a:srgbClr val="0070C0"/>
                </a:solidFill>
              </a:rPr>
              <a:t>maximizing</a:t>
            </a:r>
          </a:p>
        </p:txBody>
      </p:sp>
      <p:pic>
        <p:nvPicPr>
          <p:cNvPr id="2050" name="Picture 2" descr="Risultati immagini per vilfredo pare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75" y="1201764"/>
            <a:ext cx="1450487" cy="1997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vilfredo pare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62" y="1201764"/>
            <a:ext cx="1510633" cy="1997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3200" dirty="0"/>
                  <a:t> : solution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91" y="1900416"/>
                <a:ext cx="1879938" cy="492443"/>
              </a:xfrm>
              <a:prstGeom prst="rect">
                <a:avLst/>
              </a:prstGeom>
              <a:blipFill>
                <a:blip r:embed="rId5"/>
                <a:stretch>
                  <a:fillRect t="-24691" r="-11327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fitness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28" y="1900416"/>
                <a:ext cx="2318392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2588427" y="2500005"/>
                <a:ext cx="38658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∄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it-I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27" y="2500005"/>
                <a:ext cx="386586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/>
          <p:cNvCxnSpPr/>
          <p:nvPr/>
        </p:nvCxnSpPr>
        <p:spPr>
          <a:xfrm flipV="1">
            <a:off x="2566416" y="3854423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566416" y="5802095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5163502" y="3857471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163502" y="5805143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orme libre 38"/>
          <p:cNvSpPr/>
          <p:nvPr/>
        </p:nvSpPr>
        <p:spPr>
          <a:xfrm>
            <a:off x="270485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43"/>
          <p:cNvSpPr/>
          <p:nvPr/>
        </p:nvSpPr>
        <p:spPr>
          <a:xfrm rot="10800000">
            <a:off x="5343562" y="4107407"/>
            <a:ext cx="1493768" cy="1510314"/>
          </a:xfrm>
          <a:custGeom>
            <a:avLst/>
            <a:gdLst>
              <a:gd name="connsiteX0" fmla="*/ 45968 w 1493768"/>
              <a:gd name="connsiteY0" fmla="*/ 0 h 1760250"/>
              <a:gd name="connsiteX1" fmla="*/ 68828 w 1493768"/>
              <a:gd name="connsiteY1" fmla="*/ 1104900 h 1760250"/>
              <a:gd name="connsiteX2" fmla="*/ 701288 w 1493768"/>
              <a:gd name="connsiteY2" fmla="*/ 1668780 h 1760250"/>
              <a:gd name="connsiteX3" fmla="*/ 1493768 w 1493768"/>
              <a:gd name="connsiteY3" fmla="*/ 1752600 h 176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768" h="1760250">
                <a:moveTo>
                  <a:pt x="45968" y="0"/>
                </a:moveTo>
                <a:cubicBezTo>
                  <a:pt x="2788" y="413385"/>
                  <a:pt x="-40392" y="826770"/>
                  <a:pt x="68828" y="1104900"/>
                </a:cubicBezTo>
                <a:cubicBezTo>
                  <a:pt x="178048" y="1383030"/>
                  <a:pt x="463798" y="1560830"/>
                  <a:pt x="701288" y="1668780"/>
                </a:cubicBezTo>
                <a:cubicBezTo>
                  <a:pt x="938778" y="1776730"/>
                  <a:pt x="1216273" y="1764665"/>
                  <a:pt x="1493768" y="1752600"/>
                </a:cubicBez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7975282" y="3812164"/>
            <a:ext cx="0" cy="194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7975282" y="5759836"/>
            <a:ext cx="1902714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Forme libre 41"/>
          <p:cNvSpPr/>
          <p:nvPr/>
        </p:nvSpPr>
        <p:spPr>
          <a:xfrm>
            <a:off x="8197692" y="3926081"/>
            <a:ext cx="1571149" cy="1699260"/>
          </a:xfrm>
          <a:custGeom>
            <a:avLst/>
            <a:gdLst>
              <a:gd name="connsiteX0" fmla="*/ 0 w 1790700"/>
              <a:gd name="connsiteY0" fmla="*/ 0 h 1699260"/>
              <a:gd name="connsiteX1" fmla="*/ 601980 w 1790700"/>
              <a:gd name="connsiteY1" fmla="*/ 91440 h 1699260"/>
              <a:gd name="connsiteX2" fmla="*/ 647700 w 1790700"/>
              <a:gd name="connsiteY2" fmla="*/ 464820 h 1699260"/>
              <a:gd name="connsiteX3" fmla="*/ 1143000 w 1790700"/>
              <a:gd name="connsiteY3" fmla="*/ 632460 h 1699260"/>
              <a:gd name="connsiteX4" fmla="*/ 1211580 w 1790700"/>
              <a:gd name="connsiteY4" fmla="*/ 1120140 h 1699260"/>
              <a:gd name="connsiteX5" fmla="*/ 1303020 w 1790700"/>
              <a:gd name="connsiteY5" fmla="*/ 1386840 h 1699260"/>
              <a:gd name="connsiteX6" fmla="*/ 1668780 w 1790700"/>
              <a:gd name="connsiteY6" fmla="*/ 1508760 h 1699260"/>
              <a:gd name="connsiteX7" fmla="*/ 1790700 w 1790700"/>
              <a:gd name="connsiteY7" fmla="*/ 1699260 h 1699260"/>
              <a:gd name="connsiteX8" fmla="*/ 1790700 w 1790700"/>
              <a:gd name="connsiteY8" fmla="*/ 1699260 h 1699260"/>
              <a:gd name="connsiteX9" fmla="*/ 1790700 w 1790700"/>
              <a:gd name="connsiteY9" fmla="*/ 1699260 h 169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0700" h="1699260">
                <a:moveTo>
                  <a:pt x="0" y="0"/>
                </a:moveTo>
                <a:cubicBezTo>
                  <a:pt x="247015" y="6985"/>
                  <a:pt x="494030" y="13970"/>
                  <a:pt x="601980" y="91440"/>
                </a:cubicBezTo>
                <a:cubicBezTo>
                  <a:pt x="709930" y="168910"/>
                  <a:pt x="557530" y="374650"/>
                  <a:pt x="647700" y="464820"/>
                </a:cubicBezTo>
                <a:cubicBezTo>
                  <a:pt x="737870" y="554990"/>
                  <a:pt x="1049020" y="523240"/>
                  <a:pt x="1143000" y="632460"/>
                </a:cubicBezTo>
                <a:cubicBezTo>
                  <a:pt x="1236980" y="741680"/>
                  <a:pt x="1184910" y="994410"/>
                  <a:pt x="1211580" y="1120140"/>
                </a:cubicBezTo>
                <a:cubicBezTo>
                  <a:pt x="1238250" y="1245870"/>
                  <a:pt x="1226820" y="1322070"/>
                  <a:pt x="1303020" y="1386840"/>
                </a:cubicBezTo>
                <a:cubicBezTo>
                  <a:pt x="1379220" y="1451610"/>
                  <a:pt x="1587500" y="1456690"/>
                  <a:pt x="1668780" y="1508760"/>
                </a:cubicBezTo>
                <a:cubicBezTo>
                  <a:pt x="1750060" y="1560830"/>
                  <a:pt x="1790700" y="1699260"/>
                  <a:pt x="1790700" y="1699260"/>
                </a:cubicBezTo>
                <a:lnTo>
                  <a:pt x="1790700" y="1699260"/>
                </a:lnTo>
                <a:lnTo>
                  <a:pt x="1790700" y="1699260"/>
                </a:ln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02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Real-world problems are often MO</a:t>
            </a:r>
          </a:p>
          <a:p>
            <a:pPr lvl="1"/>
            <a:r>
              <a:rPr lang="en-US" dirty="0"/>
              <a:t>Often with A LOT of conflicting objectives</a:t>
            </a:r>
          </a:p>
          <a:p>
            <a:pPr lvl="1"/>
            <a:r>
              <a:rPr lang="en-US" dirty="0"/>
              <a:t>Plane tickets: seat position, airline, airport…</a:t>
            </a:r>
          </a:p>
          <a:p>
            <a:pPr lvl="1"/>
            <a:r>
              <a:rPr lang="en-US" dirty="0"/>
              <a:t>Production: energy, quality, price, …</a:t>
            </a:r>
          </a:p>
          <a:p>
            <a:pPr lvl="1"/>
            <a:r>
              <a:rPr lang="en-US" dirty="0"/>
              <a:t>Distribution: speed, cost, employment,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Single-objective optimization</a:t>
            </a:r>
          </a:p>
          <a:p>
            <a:pPr lvl="1"/>
            <a:r>
              <a:rPr lang="en-US" dirty="0"/>
              <a:t>Find ONE best solution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Multi-objective optimization</a:t>
            </a:r>
          </a:p>
          <a:p>
            <a:pPr lvl="1"/>
            <a:r>
              <a:rPr lang="en-US" dirty="0"/>
              <a:t>Find </a:t>
            </a:r>
            <a:r>
              <a:rPr lang="en-US" u="sng" dirty="0"/>
              <a:t>THE PARETO FRONT</a:t>
            </a:r>
            <a:r>
              <a:rPr lang="en-US" dirty="0"/>
              <a:t> (hard, maybe impossible)</a:t>
            </a:r>
            <a:endParaRPr lang="en-US" u="sng" dirty="0"/>
          </a:p>
          <a:p>
            <a:pPr lvl="1"/>
            <a:r>
              <a:rPr lang="en-US" dirty="0"/>
              <a:t>Find as many non-dominated points as possible</a:t>
            </a:r>
          </a:p>
          <a:p>
            <a:pPr lvl="1"/>
            <a:r>
              <a:rPr lang="en-US" dirty="0"/>
              <a:t>Finding one point on the Pareto front is easy…</a:t>
            </a:r>
          </a:p>
          <a:p>
            <a:pPr lvl="1"/>
            <a:r>
              <a:rPr lang="en-US" dirty="0"/>
              <a:t>…but finding many is not!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734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Techniques to deal with MO</a:t>
            </a:r>
          </a:p>
          <a:p>
            <a:pPr lvl="1"/>
            <a:r>
              <a:rPr lang="en-US" dirty="0"/>
              <a:t>Assign weights to objectives, adjust weights</a:t>
            </a:r>
          </a:p>
          <a:p>
            <a:pPr lvl="1"/>
            <a:r>
              <a:rPr lang="en-US" dirty="0"/>
              <a:t>Some only work on (differential) equations</a:t>
            </a:r>
          </a:p>
          <a:p>
            <a:pPr lvl="1"/>
            <a:r>
              <a:rPr lang="en-US" dirty="0"/>
              <a:t>Multi-objective EAs (</a:t>
            </a:r>
            <a:r>
              <a:rPr lang="en-US" b="1" dirty="0"/>
              <a:t>state-of-the-art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EAs are particularly suited</a:t>
            </a:r>
          </a:p>
          <a:p>
            <a:pPr lvl="1"/>
            <a:r>
              <a:rPr lang="en-US" dirty="0"/>
              <a:t>Population of solutions -&gt; lots of points!</a:t>
            </a:r>
          </a:p>
          <a:p>
            <a:pPr lvl="1"/>
            <a:r>
              <a:rPr lang="en-US" dirty="0"/>
              <a:t>Black-box optimization -&gt; easy to adopt!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85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MOEAs (general idea)</a:t>
            </a:r>
          </a:p>
          <a:p>
            <a:pPr lvl="1"/>
            <a:r>
              <a:rPr lang="en-US" dirty="0"/>
              <a:t>Create population, evaluate</a:t>
            </a:r>
          </a:p>
          <a:p>
            <a:pPr lvl="1"/>
            <a:r>
              <a:rPr lang="en-US" dirty="0"/>
              <a:t>Create offspring</a:t>
            </a:r>
          </a:p>
          <a:p>
            <a:pPr lvl="1"/>
            <a:r>
              <a:rPr lang="en-US" dirty="0"/>
              <a:t>Find Pareto front</a:t>
            </a:r>
          </a:p>
          <a:p>
            <a:pPr lvl="1"/>
            <a:r>
              <a:rPr lang="en-US" dirty="0"/>
              <a:t>Remove individuals in Pareto front</a:t>
            </a:r>
          </a:p>
          <a:p>
            <a:pPr lvl="1"/>
            <a:r>
              <a:rPr lang="en-US" dirty="0" err="1"/>
              <a:t>Recompute</a:t>
            </a:r>
            <a:r>
              <a:rPr lang="en-US" dirty="0"/>
              <a:t> Pareto front (iterate)</a:t>
            </a:r>
          </a:p>
          <a:p>
            <a:pPr lvl="1"/>
            <a:r>
              <a:rPr lang="en-US" dirty="0"/>
              <a:t>Obtain list of fronts</a:t>
            </a:r>
          </a:p>
          <a:p>
            <a:pPr lvl="1"/>
            <a:r>
              <a:rPr lang="en-US" dirty="0"/>
              <a:t>Kill individuals starting from worst fronts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55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33"/>
          <p:cNvSpPr/>
          <p:nvPr/>
        </p:nvSpPr>
        <p:spPr>
          <a:xfrm>
            <a:off x="4709261" y="3465799"/>
            <a:ext cx="1918685" cy="1792224"/>
          </a:xfrm>
          <a:custGeom>
            <a:avLst/>
            <a:gdLst>
              <a:gd name="connsiteX0" fmla="*/ 89885 w 1918685"/>
              <a:gd name="connsiteY0" fmla="*/ 0 h 1792224"/>
              <a:gd name="connsiteX1" fmla="*/ 208757 w 1918685"/>
              <a:gd name="connsiteY1" fmla="*/ 740664 h 1792224"/>
              <a:gd name="connsiteX2" fmla="*/ 1918685 w 1918685"/>
              <a:gd name="connsiteY2" fmla="*/ 1792224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685" h="1792224">
                <a:moveTo>
                  <a:pt x="89885" y="0"/>
                </a:moveTo>
                <a:cubicBezTo>
                  <a:pt x="-3079" y="220980"/>
                  <a:pt x="-96043" y="441960"/>
                  <a:pt x="208757" y="740664"/>
                </a:cubicBezTo>
                <a:cubicBezTo>
                  <a:pt x="513557" y="1039368"/>
                  <a:pt x="1216121" y="1415796"/>
                  <a:pt x="1918685" y="1792224"/>
                </a:cubicBez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 28"/>
          <p:cNvSpPr/>
          <p:nvPr/>
        </p:nvSpPr>
        <p:spPr>
          <a:xfrm>
            <a:off x="3979343" y="2916141"/>
            <a:ext cx="2918047" cy="2789699"/>
          </a:xfrm>
          <a:custGeom>
            <a:avLst/>
            <a:gdLst>
              <a:gd name="connsiteX0" fmla="*/ 1111 w 2918047"/>
              <a:gd name="connsiteY0" fmla="*/ 0 h 2761488"/>
              <a:gd name="connsiteX1" fmla="*/ 476599 w 2918047"/>
              <a:gd name="connsiteY1" fmla="*/ 1828800 h 2761488"/>
              <a:gd name="connsiteX2" fmla="*/ 2918047 w 2918047"/>
              <a:gd name="connsiteY2" fmla="*/ 2761488 h 27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8047" h="2761488">
                <a:moveTo>
                  <a:pt x="1111" y="0"/>
                </a:moveTo>
                <a:cubicBezTo>
                  <a:pt x="-4223" y="684276"/>
                  <a:pt x="-9557" y="1368552"/>
                  <a:pt x="476599" y="1828800"/>
                </a:cubicBezTo>
                <a:cubicBezTo>
                  <a:pt x="962755" y="2289048"/>
                  <a:pt x="1940401" y="2525268"/>
                  <a:pt x="2918047" y="2761488"/>
                </a:cubicBezTo>
              </a:path>
            </a:pathLst>
          </a:cu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optimization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5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 animBg="1"/>
      <p:bldP spid="29" grpId="1" animBg="1"/>
      <p:bldP spid="2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Advertise products in social networks</a:t>
            </a:r>
          </a:p>
          <a:p>
            <a:pPr lvl="1"/>
            <a:r>
              <a:rPr lang="en-US" dirty="0"/>
              <a:t>Use influencers (lots of followers)</a:t>
            </a:r>
          </a:p>
          <a:p>
            <a:pPr lvl="1"/>
            <a:r>
              <a:rPr lang="en-US" dirty="0"/>
              <a:t>How to choose influencers? (following overlap)</a:t>
            </a:r>
          </a:p>
          <a:p>
            <a:pPr lvl="1"/>
            <a:r>
              <a:rPr lang="en-US" dirty="0"/>
              <a:t>Spend as little as possible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Minimize influencers</a:t>
            </a:r>
          </a:p>
          <a:p>
            <a:pPr lvl="1"/>
            <a:r>
              <a:rPr lang="en-US" dirty="0"/>
              <a:t>Maximize influence</a:t>
            </a:r>
          </a:p>
        </p:txBody>
      </p:sp>
      <p:pic>
        <p:nvPicPr>
          <p:cNvPr id="1026" name="Picture 2" descr="Risultati immagini per soci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344" y="4343401"/>
            <a:ext cx="3466616" cy="19479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88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Influence in social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Set of nodes taken from a graph</a:t>
            </a:r>
          </a:p>
          <a:p>
            <a:pPr lvl="1"/>
            <a:r>
              <a:rPr lang="en-US" dirty="0"/>
              <a:t>Vector of integers of different size</a:t>
            </a:r>
          </a:p>
          <a:p>
            <a:pPr lvl="1"/>
            <a:r>
              <a:rPr lang="en-US" dirty="0"/>
              <a:t>String of bits (1=influencer, 0=not)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(Max) influence spread in the network</a:t>
            </a:r>
          </a:p>
          <a:p>
            <a:pPr lvl="1"/>
            <a:r>
              <a:rPr lang="en-US" dirty="0"/>
              <a:t>(Min) number of nodes/influencers</a:t>
            </a:r>
          </a:p>
        </p:txBody>
      </p:sp>
    </p:spTree>
    <p:extLst>
      <p:ext uri="{BB962C8B-B14F-4D97-AF65-F5344CB8AC3E}">
        <p14:creationId xmlns:p14="http://schemas.microsoft.com/office/powerpoint/2010/main" val="315596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-GrQc-mu2000-evaluations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Optimize land use in agricultural regions</a:t>
            </a:r>
          </a:p>
          <a:p>
            <a:pPr lvl="1"/>
            <a:r>
              <a:rPr lang="en-US" dirty="0"/>
              <a:t>Percentage of land assigned to each use</a:t>
            </a:r>
          </a:p>
          <a:p>
            <a:pPr lvl="1"/>
            <a:r>
              <a:rPr lang="en-US" dirty="0"/>
              <a:t>Animal feed, crops, forests (carbon sequestration)</a:t>
            </a:r>
          </a:p>
          <a:p>
            <a:endParaRPr lang="en-US" dirty="0"/>
          </a:p>
          <a:p>
            <a:r>
              <a:rPr lang="en-US" dirty="0"/>
              <a:t>Multi-objective problem</a:t>
            </a:r>
          </a:p>
          <a:p>
            <a:pPr lvl="1"/>
            <a:r>
              <a:rPr lang="en-US" dirty="0"/>
              <a:t>Maximize animal energy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crop </a:t>
            </a:r>
            <a:br>
              <a:rPr lang="en-US" dirty="0"/>
            </a:br>
            <a:r>
              <a:rPr lang="en-US" dirty="0"/>
              <a:t>production</a:t>
            </a:r>
          </a:p>
          <a:p>
            <a:pPr lvl="1"/>
            <a:r>
              <a:rPr lang="en-US" dirty="0"/>
              <a:t>Maximize carbon </a:t>
            </a:r>
            <a:br>
              <a:rPr lang="en-US" dirty="0"/>
            </a:br>
            <a:r>
              <a:rPr lang="en-US" dirty="0"/>
              <a:t>sequestration</a:t>
            </a:r>
          </a:p>
        </p:txBody>
      </p:sp>
      <p:pic>
        <p:nvPicPr>
          <p:cNvPr id="2050" name="Picture 2" descr="Risultati immagini per crops and live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8" t="10377"/>
          <a:stretch/>
        </p:blipFill>
        <p:spPr bwMode="auto">
          <a:xfrm>
            <a:off x="6297169" y="3355849"/>
            <a:ext cx="4197223" cy="3406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3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Multi-objective problems</a:t>
            </a:r>
            <a:endParaRPr lang="fr-FR" dirty="0"/>
          </a:p>
          <a:p>
            <a:r>
              <a:rPr lang="en-US" dirty="0"/>
              <a:t>Multi-objective optimization</a:t>
            </a:r>
          </a:p>
          <a:p>
            <a:r>
              <a:rPr lang="en-US" dirty="0"/>
              <a:t>Real-world examples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Other approaches</a:t>
            </a:r>
          </a:p>
          <a:p>
            <a:r>
              <a:rPr lang="en-US" b="1" dirty="0"/>
              <a:t>Many</a:t>
            </a:r>
            <a:r>
              <a:rPr lang="en-US" dirty="0"/>
              <a:t>-objective optimization…?</a:t>
            </a:r>
          </a:p>
        </p:txBody>
      </p:sp>
      <p:pic>
        <p:nvPicPr>
          <p:cNvPr id="6" name="Picture 4" descr="Risultati immagini per multi-objective">
            <a:extLst>
              <a:ext uri="{FF2B5EF4-FFF2-40B4-BE49-F238E27FC236}">
                <a16:creationId xmlns:a16="http://schemas.microsoft.com/office/drawing/2014/main" id="{FDB19443-88F6-43B5-9005-214F4451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55" y="1233578"/>
            <a:ext cx="2980945" cy="289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Example: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Ecosystem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Genome (candidate solution)</a:t>
            </a:r>
          </a:p>
          <a:p>
            <a:pPr lvl="1"/>
            <a:r>
              <a:rPr lang="en-US" dirty="0"/>
              <a:t>Percentage of land assigned to each task</a:t>
            </a:r>
          </a:p>
          <a:p>
            <a:pPr lvl="1"/>
            <a:r>
              <a:rPr lang="en-US" dirty="0"/>
              <a:t>For each region! (~1500 variables for “massive central”)</a:t>
            </a:r>
          </a:p>
          <a:p>
            <a:endParaRPr lang="en-US" dirty="0"/>
          </a:p>
          <a:p>
            <a:r>
              <a:rPr lang="en-US" dirty="0"/>
              <a:t>Fitness function</a:t>
            </a:r>
          </a:p>
          <a:p>
            <a:pPr lvl="1"/>
            <a:r>
              <a:rPr lang="en-US" dirty="0"/>
              <a:t>Model for animal energy production</a:t>
            </a:r>
          </a:p>
          <a:p>
            <a:pPr lvl="1"/>
            <a:r>
              <a:rPr lang="en-US" dirty="0"/>
              <a:t>Model for crop production</a:t>
            </a:r>
          </a:p>
          <a:p>
            <a:pPr lvl="1"/>
            <a:r>
              <a:rPr lang="en-US" dirty="0"/>
              <a:t>Model for carbon sequestration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7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fit0-fi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752" y="123444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0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888" y="82296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fit1-f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9144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Too many points too close together on the PF</a:t>
            </a:r>
          </a:p>
          <a:p>
            <a:pPr lvl="1"/>
            <a:r>
              <a:rPr lang="en-US" dirty="0"/>
              <a:t>Not really interesting…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880000" y="39820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6032400" y="41344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28685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45225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312856" y="47373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5720424" y="3815927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5515530" y="369232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294928" y="49891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8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Crowding</a:t>
            </a:r>
            <a:r>
              <a:rPr lang="en-US" dirty="0"/>
              <a:t> can be an issue</a:t>
            </a:r>
          </a:p>
          <a:p>
            <a:pPr lvl="1"/>
            <a:r>
              <a:rPr lang="en-US" dirty="0"/>
              <a:t>Ideally, you would like to explore the PF</a:t>
            </a:r>
          </a:p>
          <a:p>
            <a:pPr lvl="1"/>
            <a:r>
              <a:rPr lang="en-US" dirty="0"/>
              <a:t>Distribute points “evenly” on the PF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862493" y="606012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3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2832" y="566709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à coins arrondis 17"/>
          <p:cNvSpPr/>
          <p:nvPr/>
        </p:nvSpPr>
        <p:spPr>
          <a:xfrm>
            <a:off x="7328512" y="3285092"/>
            <a:ext cx="2641008" cy="1204447"/>
          </a:xfrm>
          <a:prstGeom prst="wedgeRoundRectCallout">
            <a:avLst>
              <a:gd name="adj1" fmla="val -94047"/>
              <a:gd name="adj2" fmla="val 29776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individual is not very interesting</a:t>
            </a:r>
            <a:endParaRPr lang="fr-FR" sz="20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7325098" y="4598867"/>
            <a:ext cx="2641008" cy="1204447"/>
          </a:xfrm>
          <a:prstGeom prst="wedgeRoundRectCallout">
            <a:avLst>
              <a:gd name="adj1" fmla="val -75004"/>
              <a:gd name="adj2" fmla="val 4799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want to explore more THIS part of the PF</a:t>
            </a:r>
            <a:endParaRPr lang="fr-FR" sz="2000" dirty="0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B6F796F4-865B-459D-996E-E34FE8B9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685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294929" y="4470063"/>
            <a:ext cx="375517" cy="13363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accent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space réservé du contenu 20">
            <a:extLst>
              <a:ext uri="{FF2B5EF4-FFF2-40B4-BE49-F238E27FC236}">
                <a16:creationId xmlns:a16="http://schemas.microsoft.com/office/drawing/2014/main" id="{C321F1BE-50D3-4EC2-9D9A-19E9055F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811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395202" y="5225429"/>
            <a:ext cx="4547119" cy="1254658"/>
          </a:xfrm>
          <a:prstGeom prst="rect">
            <a:avLst/>
          </a:prstGeom>
          <a:solidFill>
            <a:schemeClr val="accent2">
              <a:alpha val="32000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949697" y="3985226"/>
            <a:ext cx="375517" cy="504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43498" y="3443223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13"/>
          <p:cNvSpPr txBox="1"/>
          <p:nvPr/>
        </p:nvSpPr>
        <p:spPr>
          <a:xfrm>
            <a:off x="2573504" y="3443222"/>
            <a:ext cx="11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2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7714489" y="6427597"/>
            <a:ext cx="11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Fitness 1</a:t>
            </a:r>
          </a:p>
        </p:txBody>
      </p:sp>
      <p:sp>
        <p:nvSpPr>
          <p:cNvPr id="9" name="Forme libre 8"/>
          <p:cNvSpPr/>
          <p:nvPr/>
        </p:nvSpPr>
        <p:spPr>
          <a:xfrm>
            <a:off x="3974592" y="3650409"/>
            <a:ext cx="3507570" cy="2839567"/>
          </a:xfrm>
          <a:custGeom>
            <a:avLst/>
            <a:gdLst>
              <a:gd name="connsiteX0" fmla="*/ 0 w 3333834"/>
              <a:gd name="connsiteY0" fmla="*/ 43768 h 2839567"/>
              <a:gd name="connsiteX1" fmla="*/ 1463040 w 3333834"/>
              <a:gd name="connsiteY1" fmla="*/ 98632 h 2839567"/>
              <a:gd name="connsiteX2" fmla="*/ 2267712 w 3333834"/>
              <a:gd name="connsiteY2" fmla="*/ 912448 h 2839567"/>
              <a:gd name="connsiteX3" fmla="*/ 2368296 w 3333834"/>
              <a:gd name="connsiteY3" fmla="*/ 1890856 h 2839567"/>
              <a:gd name="connsiteX4" fmla="*/ 2788920 w 3333834"/>
              <a:gd name="connsiteY4" fmla="*/ 2430352 h 2839567"/>
              <a:gd name="connsiteX5" fmla="*/ 3255264 w 3333834"/>
              <a:gd name="connsiteY5" fmla="*/ 2805256 h 2839567"/>
              <a:gd name="connsiteX6" fmla="*/ 3328416 w 3333834"/>
              <a:gd name="connsiteY6" fmla="*/ 2823544 h 2839567"/>
              <a:gd name="connsiteX7" fmla="*/ 3328416 w 3333834"/>
              <a:gd name="connsiteY7" fmla="*/ 2814400 h 2839567"/>
              <a:gd name="connsiteX8" fmla="*/ 3328416 w 3333834"/>
              <a:gd name="connsiteY8" fmla="*/ 2814400 h 28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834" h="2839567">
                <a:moveTo>
                  <a:pt x="0" y="43768"/>
                </a:moveTo>
                <a:cubicBezTo>
                  <a:pt x="542544" y="-1190"/>
                  <a:pt x="1085088" y="-46148"/>
                  <a:pt x="1463040" y="98632"/>
                </a:cubicBezTo>
                <a:cubicBezTo>
                  <a:pt x="1840992" y="243412"/>
                  <a:pt x="2116836" y="613744"/>
                  <a:pt x="2267712" y="912448"/>
                </a:cubicBezTo>
                <a:cubicBezTo>
                  <a:pt x="2418588" y="1211152"/>
                  <a:pt x="2281428" y="1637872"/>
                  <a:pt x="2368296" y="1890856"/>
                </a:cubicBezTo>
                <a:cubicBezTo>
                  <a:pt x="2455164" y="2143840"/>
                  <a:pt x="2641092" y="2277952"/>
                  <a:pt x="2788920" y="2430352"/>
                </a:cubicBezTo>
                <a:cubicBezTo>
                  <a:pt x="2936748" y="2582752"/>
                  <a:pt x="3165348" y="2739724"/>
                  <a:pt x="3255264" y="2805256"/>
                </a:cubicBezTo>
                <a:cubicBezTo>
                  <a:pt x="3345180" y="2870788"/>
                  <a:pt x="3316224" y="2822020"/>
                  <a:pt x="3328416" y="2823544"/>
                </a:cubicBezTo>
                <a:cubicBezTo>
                  <a:pt x="3340608" y="2825068"/>
                  <a:pt x="3328416" y="2814400"/>
                  <a:pt x="3328416" y="2814400"/>
                </a:cubicBezTo>
                <a:lnTo>
                  <a:pt x="3328416" y="2814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28"/>
          <p:cNvSpPr/>
          <p:nvPr/>
        </p:nvSpPr>
        <p:spPr>
          <a:xfrm>
            <a:off x="5238341" y="3587009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5806088" y="388731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6184800" y="433915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6294928" y="5096433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6477088" y="566709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4655443" y="351418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4102702" y="3556101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6006896" y="4097923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7174860" y="5096433"/>
            <a:ext cx="135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3" name="Espace réservé du contenu 20">
            <a:extLst>
              <a:ext uri="{FF2B5EF4-FFF2-40B4-BE49-F238E27FC236}">
                <a16:creationId xmlns:a16="http://schemas.microsoft.com/office/drawing/2014/main" id="{755286C8-760D-4F42-904F-EDE139D2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660900"/>
          </a:xfrm>
        </p:spPr>
        <p:txBody>
          <a:bodyPr/>
          <a:lstStyle/>
          <a:p>
            <a:r>
              <a:rPr lang="en-US" dirty="0"/>
              <a:t>Crowding distance</a:t>
            </a:r>
          </a:p>
          <a:p>
            <a:pPr lvl="1"/>
            <a:r>
              <a:rPr lang="en-US" dirty="0"/>
              <a:t>Value associated to individuals</a:t>
            </a:r>
          </a:p>
          <a:p>
            <a:pPr lvl="1"/>
            <a:r>
              <a:rPr lang="en-US" dirty="0"/>
              <a:t>Used to select for reproduction/survival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93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NSGA-II (Non-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Sorting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II)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FAFB3FC-1EC6-4FA1-A0A2-B519A8425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NSGA-II (Non-Sorting Genetic Algorithm II)</a:t>
            </a:r>
          </a:p>
          <a:p>
            <a:pPr lvl="1"/>
            <a:r>
              <a:rPr lang="en-US" dirty="0"/>
              <a:t>Crowding distance is a volume for 3 objectives, hypervolume for 4+ objectives</a:t>
            </a:r>
          </a:p>
          <a:p>
            <a:pPr lvl="1"/>
            <a:r>
              <a:rPr lang="en-US" dirty="0"/>
              <a:t>For 2 or 3 objectives, it works </a:t>
            </a:r>
            <a:r>
              <a:rPr lang="en-US" i="1" dirty="0"/>
              <a:t>really well</a:t>
            </a:r>
          </a:p>
          <a:p>
            <a:endParaRPr lang="en-US" i="1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The more objectives, the less effective</a:t>
            </a:r>
          </a:p>
          <a:p>
            <a:pPr lvl="1"/>
            <a:r>
              <a:rPr lang="en-US" dirty="0"/>
              <a:t>In 10+ dimensions, all points have similar crowding distances</a:t>
            </a:r>
          </a:p>
        </p:txBody>
      </p:sp>
    </p:spTree>
    <p:extLst>
      <p:ext uri="{BB962C8B-B14F-4D97-AF65-F5344CB8AC3E}">
        <p14:creationId xmlns:p14="http://schemas.microsoft.com/office/powerpoint/2010/main" val="129041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3938016" y="4572000"/>
            <a:ext cx="1938528" cy="896112"/>
          </a:xfrm>
          <a:prstGeom prst="wedgeRoundRectCallout">
            <a:avLst>
              <a:gd name="adj1" fmla="val -63758"/>
              <a:gd name="adj2" fmla="val 121684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UTOPIA</a:t>
            </a:r>
            <a:endParaRPr lang="fr-FR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C3FC3-E2A8-4027-A68A-09CD2881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D334E4-44DD-45C9-867C-9EEC535B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08" y="1354862"/>
            <a:ext cx="3633003" cy="453131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F62D00-F845-479C-BA9E-8BCD0625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4821810" cy="4525963"/>
          </a:xfrm>
        </p:spPr>
        <p:txBody>
          <a:bodyPr>
            <a:normAutofit/>
          </a:bodyPr>
          <a:lstStyle/>
          <a:p>
            <a:r>
              <a:rPr lang="en-US" dirty="0"/>
              <a:t>(1+1)-ES</a:t>
            </a:r>
          </a:p>
          <a:p>
            <a:pPr lvl="1"/>
            <a:r>
              <a:rPr lang="en-US" dirty="0"/>
              <a:t>Evolution Strategy with </a:t>
            </a:r>
            <a:br>
              <a:rPr lang="en-US" dirty="0"/>
            </a:br>
            <a:r>
              <a:rPr lang="en-US" dirty="0"/>
              <a:t>µ=1, </a:t>
            </a:r>
            <a:r>
              <a:rPr lang="el-GR" dirty="0"/>
              <a:t>λ</a:t>
            </a:r>
            <a:r>
              <a:rPr lang="it-IT" dirty="0"/>
              <a:t>=1</a:t>
            </a:r>
          </a:p>
          <a:p>
            <a:pPr lvl="1"/>
            <a:r>
              <a:rPr lang="en-US" dirty="0"/>
              <a:t>Uses mutation, only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Archive has max size</a:t>
            </a:r>
          </a:p>
          <a:p>
            <a:pPr lvl="1"/>
            <a:r>
              <a:rPr lang="en-US" dirty="0"/>
              <a:t>Archive is recomputed</a:t>
            </a:r>
            <a:br>
              <a:rPr lang="en-US" dirty="0"/>
            </a:br>
            <a:r>
              <a:rPr lang="en-US" dirty="0"/>
              <a:t>every time new candidate</a:t>
            </a:r>
            <a:br>
              <a:rPr lang="en-US" dirty="0"/>
            </a:br>
            <a:r>
              <a:rPr lang="en-US" dirty="0"/>
              <a:t>is added</a:t>
            </a:r>
          </a:p>
        </p:txBody>
      </p:sp>
    </p:spTree>
    <p:extLst>
      <p:ext uri="{BB962C8B-B14F-4D97-AF65-F5344CB8AC3E}">
        <p14:creationId xmlns:p14="http://schemas.microsoft.com/office/powerpoint/2010/main" val="408521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B89EC-F315-4DC9-B5FF-A28497BC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Pareto-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Archived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Evolution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Strategy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(PAES)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4720E1-D92E-4F77-A7B7-2AB8BB00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i="1" dirty="0"/>
              <a:t>crowding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PAES maintains a grid in objective space</a:t>
            </a:r>
          </a:p>
          <a:p>
            <a:pPr lvl="1"/>
            <a:r>
              <a:rPr lang="en-US" dirty="0"/>
              <a:t>Count how many candidates in same square</a:t>
            </a:r>
          </a:p>
          <a:p>
            <a:pPr lvl="1"/>
            <a:r>
              <a:rPr lang="en-US" dirty="0"/>
              <a:t>Grid size is a (hyper-)</a:t>
            </a:r>
            <a:br>
              <a:rPr lang="en-US" dirty="0"/>
            </a:br>
            <a:r>
              <a:rPr lang="en-US" dirty="0"/>
              <a:t>parameter (!)</a:t>
            </a:r>
          </a:p>
          <a:p>
            <a:pPr lvl="1"/>
            <a:r>
              <a:rPr lang="en-US" dirty="0"/>
              <a:t>So is the size of the</a:t>
            </a:r>
            <a:br>
              <a:rPr lang="en-US" dirty="0"/>
            </a:br>
            <a:r>
              <a:rPr lang="en-US" dirty="0"/>
              <a:t>archive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312E2F-6D49-459F-9231-B9F5824C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92" y="3328223"/>
            <a:ext cx="4632833" cy="352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676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«D» for «Decomposition»</a:t>
            </a:r>
          </a:p>
          <a:p>
            <a:pPr lvl="1"/>
            <a:r>
              <a:rPr lang="it-IT" dirty="0"/>
              <a:t>Take the multi-objective problem</a:t>
            </a:r>
          </a:p>
          <a:p>
            <a:pPr lvl="1"/>
            <a:r>
              <a:rPr lang="it-IT" dirty="0"/>
              <a:t>Convert it into </a:t>
            </a:r>
            <a:r>
              <a:rPr lang="it-IT" i="1" dirty="0"/>
              <a:t>N</a:t>
            </a:r>
            <a:r>
              <a:rPr lang="it-IT" dirty="0"/>
              <a:t> single-objective problems</a:t>
            </a:r>
          </a:p>
          <a:p>
            <a:pPr lvl="1"/>
            <a:r>
              <a:rPr lang="it-IT" dirty="0"/>
              <a:t>Solve the problems in parallel</a:t>
            </a:r>
          </a:p>
          <a:p>
            <a:r>
              <a:rPr lang="it-IT" dirty="0"/>
              <a:t>How to decompose the MOO problem?</a:t>
            </a:r>
          </a:p>
          <a:p>
            <a:pPr lvl="1"/>
            <a:r>
              <a:rPr lang="it-IT" dirty="0"/>
              <a:t>Weighted sum, change weights</a:t>
            </a:r>
          </a:p>
          <a:p>
            <a:pPr lvl="1"/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Boundary intersection</a:t>
            </a:r>
          </a:p>
        </p:txBody>
      </p:sp>
    </p:spTree>
    <p:extLst>
      <p:ext uri="{BB962C8B-B14F-4D97-AF65-F5344CB8AC3E}">
        <p14:creationId xmlns:p14="http://schemas.microsoft.com/office/powerpoint/2010/main" val="355673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ED1E-2E52-45A9-9611-2F8ACCFC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16858-6369-4E3A-8BF1-AF905B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Tchebycheff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Set reference points in objective space</a:t>
            </a:r>
          </a:p>
          <a:p>
            <a:pPr lvl="1"/>
            <a:r>
              <a:rPr lang="en-US" dirty="0"/>
              <a:t>Try to get as close as possible to the points</a:t>
            </a:r>
          </a:p>
          <a:p>
            <a:pPr lvl="1"/>
            <a:r>
              <a:rPr lang="en-US" dirty="0"/>
              <a:t>Objective: minimize distance to reference point(s)</a:t>
            </a:r>
          </a:p>
          <a:p>
            <a:pPr lvl="1"/>
            <a:endParaRPr lang="en-US" dirty="0"/>
          </a:p>
          <a:p>
            <a:r>
              <a:rPr lang="en-US" dirty="0"/>
              <a:t>Boundary intersection</a:t>
            </a:r>
          </a:p>
          <a:p>
            <a:pPr lvl="1"/>
            <a:r>
              <a:rPr lang="en-US" dirty="0"/>
              <a:t>Requires knowing the attainable objective set</a:t>
            </a:r>
          </a:p>
          <a:p>
            <a:pPr lvl="1"/>
            <a:r>
              <a:rPr lang="en-US" dirty="0"/>
              <a:t>Not applicable to all problems</a:t>
            </a:r>
          </a:p>
        </p:txBody>
      </p:sp>
    </p:spTree>
    <p:extLst>
      <p:ext uri="{BB962C8B-B14F-4D97-AF65-F5344CB8AC3E}">
        <p14:creationId xmlns:p14="http://schemas.microsoft.com/office/powerpoint/2010/main" val="4139897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944C3-B7A6-4B82-B0EB-4DDB6C31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943"/>
            <a:ext cx="10515600" cy="868452"/>
          </a:xfrm>
        </p:spPr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MOEA/D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EC2191-E62D-48AE-9EA2-77A73C703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B581F-5560-460D-B9E9-D92AA54D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3" y="1417639"/>
            <a:ext cx="6344535" cy="5287113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2262AFD-CC8F-41E4-AD20-AFEF70E0F73E}"/>
              </a:ext>
            </a:extLst>
          </p:cNvPr>
          <p:cNvCxnSpPr>
            <a:cxnSpLocks/>
          </p:cNvCxnSpPr>
          <p:nvPr/>
        </p:nvCxnSpPr>
        <p:spPr>
          <a:xfrm flipV="1">
            <a:off x="3088850" y="1772240"/>
            <a:ext cx="4223209" cy="2743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574FD8A-76FC-45D4-835A-C6259878A5ED}"/>
              </a:ext>
            </a:extLst>
          </p:cNvPr>
          <p:cNvCxnSpPr>
            <a:cxnSpLocks/>
          </p:cNvCxnSpPr>
          <p:nvPr/>
        </p:nvCxnSpPr>
        <p:spPr>
          <a:xfrm flipV="1">
            <a:off x="4523296" y="2988297"/>
            <a:ext cx="4127368" cy="27267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8C1DE6DC-A0E5-4008-8C04-C487F13F6B66}"/>
              </a:ext>
            </a:extLst>
          </p:cNvPr>
          <p:cNvSpPr/>
          <p:nvPr/>
        </p:nvSpPr>
        <p:spPr>
          <a:xfrm>
            <a:off x="6252642" y="2366607"/>
            <a:ext cx="108000" cy="108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EEC184E-CFC6-4743-B228-34E96DE9E519}"/>
              </a:ext>
            </a:extLst>
          </p:cNvPr>
          <p:cNvSpPr/>
          <p:nvPr/>
        </p:nvSpPr>
        <p:spPr>
          <a:xfrm>
            <a:off x="7744460" y="3502660"/>
            <a:ext cx="106680" cy="108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2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>
              <a:ln>
                <a:noFill/>
              </a:ln>
              <a:solidFill>
                <a:srgbClr val="00A3A6"/>
              </a:solidFill>
              <a:latin typeface="Calibri Light" panose="020F0302020204030204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C2365D-F72B-4EF5-A6B3-92967153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evaluate different runs?</a:t>
            </a:r>
          </a:p>
          <a:p>
            <a:pPr lvl="1"/>
            <a:r>
              <a:rPr lang="en-US" dirty="0"/>
              <a:t>For single-objective optimization, best individual</a:t>
            </a:r>
          </a:p>
          <a:p>
            <a:pPr lvl="1"/>
            <a:r>
              <a:rPr lang="en-US" dirty="0"/>
              <a:t>Here we might have different Pareto fronts</a:t>
            </a:r>
          </a:p>
          <a:p>
            <a:pPr lvl="1"/>
            <a:r>
              <a:rPr lang="en-US" dirty="0"/>
              <a:t>We don’t know where the </a:t>
            </a:r>
            <a:r>
              <a:rPr lang="en-US" i="1" dirty="0"/>
              <a:t>true </a:t>
            </a:r>
            <a:r>
              <a:rPr lang="en-US" dirty="0"/>
              <a:t>front is</a:t>
            </a:r>
          </a:p>
          <a:p>
            <a:endParaRPr lang="en-US" dirty="0"/>
          </a:p>
          <a:p>
            <a:r>
              <a:rPr lang="en-US" dirty="0"/>
              <a:t>We can compute the hypervolume of the current Pareto front, using a reference point</a:t>
            </a:r>
          </a:p>
        </p:txBody>
      </p:sp>
    </p:spTree>
    <p:extLst>
      <p:ext uri="{BB962C8B-B14F-4D97-AF65-F5344CB8AC3E}">
        <p14:creationId xmlns:p14="http://schemas.microsoft.com/office/powerpoint/2010/main" val="3798957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000" y="419760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8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1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2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/>
          <p:nvPr/>
        </p:nvCxnSpPr>
        <p:spPr>
          <a:xfrm flipV="1">
            <a:off x="4960174" y="2002538"/>
            <a:ext cx="193994" cy="30998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6" idx="1"/>
          </p:cNvCxnSpPr>
          <p:nvPr/>
        </p:nvCxnSpPr>
        <p:spPr>
          <a:xfrm flipV="1">
            <a:off x="2677598" y="2002537"/>
            <a:ext cx="2476571" cy="30855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Forme libre 27"/>
          <p:cNvSpPr/>
          <p:nvPr/>
        </p:nvSpPr>
        <p:spPr>
          <a:xfrm>
            <a:off x="6608064" y="2002536"/>
            <a:ext cx="2615184" cy="2596896"/>
          </a:xfrm>
          <a:custGeom>
            <a:avLst/>
            <a:gdLst>
              <a:gd name="connsiteX0" fmla="*/ 0 w 2615184"/>
              <a:gd name="connsiteY0" fmla="*/ 0 h 2596896"/>
              <a:gd name="connsiteX1" fmla="*/ 438912 w 2615184"/>
              <a:gd name="connsiteY1" fmla="*/ 2066544 h 2596896"/>
              <a:gd name="connsiteX2" fmla="*/ 2615184 w 2615184"/>
              <a:gd name="connsiteY2" fmla="*/ 2596896 h 25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184" h="2596896">
                <a:moveTo>
                  <a:pt x="0" y="0"/>
                </a:moveTo>
                <a:cubicBezTo>
                  <a:pt x="1524" y="816864"/>
                  <a:pt x="3048" y="1633728"/>
                  <a:pt x="438912" y="2066544"/>
                </a:cubicBezTo>
                <a:cubicBezTo>
                  <a:pt x="874776" y="2499360"/>
                  <a:pt x="2188464" y="2499360"/>
                  <a:pt x="2615184" y="2596896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 flipV="1">
            <a:off x="2663434" y="-566928"/>
            <a:ext cx="4593481" cy="5669280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Evaluation</a:t>
            </a:r>
            <a:r>
              <a:rPr lang="en-US" dirty="0"/>
              <a:t> </a:t>
            </a:r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of MOEAs</a:t>
            </a:r>
            <a:endParaRPr lang="fr-FR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200" y="2044191"/>
            <a:ext cx="3970990" cy="3164285"/>
            <a:chOff x="5796136" y="331751"/>
            <a:chExt cx="2490910" cy="2451559"/>
          </a:xfrm>
        </p:grpSpPr>
        <p:cxnSp>
          <p:nvCxnSpPr>
            <p:cNvPr id="5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4"/>
          <p:cNvGrpSpPr>
            <a:grpSpLocks noChangeAspect="1"/>
          </p:cNvGrpSpPr>
          <p:nvPr/>
        </p:nvGrpSpPr>
        <p:grpSpPr>
          <a:xfrm>
            <a:off x="6239810" y="2044191"/>
            <a:ext cx="3970990" cy="3164285"/>
            <a:chOff x="5796136" y="331751"/>
            <a:chExt cx="2490910" cy="2451559"/>
          </a:xfrm>
        </p:grpSpPr>
        <p:cxnSp>
          <p:nvCxnSpPr>
            <p:cNvPr id="8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Multiply 28"/>
          <p:cNvSpPr/>
          <p:nvPr/>
        </p:nvSpPr>
        <p:spPr>
          <a:xfrm>
            <a:off x="6621104" y="335293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28"/>
          <p:cNvSpPr/>
          <p:nvPr/>
        </p:nvSpPr>
        <p:spPr>
          <a:xfrm>
            <a:off x="7044016" y="4007305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28"/>
          <p:cNvSpPr/>
          <p:nvPr/>
        </p:nvSpPr>
        <p:spPr>
          <a:xfrm>
            <a:off x="7482928" y="4279751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28"/>
          <p:cNvSpPr/>
          <p:nvPr/>
        </p:nvSpPr>
        <p:spPr>
          <a:xfrm>
            <a:off x="8225306" y="4334492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28"/>
          <p:cNvSpPr/>
          <p:nvPr/>
        </p:nvSpPr>
        <p:spPr>
          <a:xfrm>
            <a:off x="6477088" y="2112839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28"/>
          <p:cNvSpPr/>
          <p:nvPr/>
        </p:nvSpPr>
        <p:spPr>
          <a:xfrm>
            <a:off x="2458743" y="2245652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28"/>
          <p:cNvSpPr/>
          <p:nvPr/>
        </p:nvSpPr>
        <p:spPr>
          <a:xfrm>
            <a:off x="2685916" y="289778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8"/>
          <p:cNvSpPr/>
          <p:nvPr/>
        </p:nvSpPr>
        <p:spPr>
          <a:xfrm>
            <a:off x="3162271" y="4198269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8"/>
          <p:cNvSpPr/>
          <p:nvPr/>
        </p:nvSpPr>
        <p:spPr>
          <a:xfrm>
            <a:off x="3678457" y="4658850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8"/>
          <p:cNvSpPr/>
          <p:nvPr/>
        </p:nvSpPr>
        <p:spPr>
          <a:xfrm>
            <a:off x="4672142" y="4906544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658798" y="2754338"/>
            <a:ext cx="849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A</a:t>
            </a:r>
          </a:p>
        </p:txBody>
      </p:sp>
      <p:cxnSp>
        <p:nvCxnSpPr>
          <p:cNvPr id="35" name="Connecteur droit 34"/>
          <p:cNvCxnSpPr>
            <a:stCxn id="28" idx="0"/>
          </p:cNvCxnSpPr>
          <p:nvPr/>
        </p:nvCxnSpPr>
        <p:spPr>
          <a:xfrm>
            <a:off x="6608064" y="2002536"/>
            <a:ext cx="27614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4" idx="3"/>
          </p:cNvCxnSpPr>
          <p:nvPr/>
        </p:nvCxnSpPr>
        <p:spPr>
          <a:xfrm flipH="1">
            <a:off x="9036862" y="2002537"/>
            <a:ext cx="332690" cy="262044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6" name="Groupe 45"/>
          <p:cNvGrpSpPr/>
          <p:nvPr/>
        </p:nvGrpSpPr>
        <p:grpSpPr>
          <a:xfrm>
            <a:off x="4763724" y="5489682"/>
            <a:ext cx="2664555" cy="1111838"/>
            <a:chOff x="3377098" y="5489682"/>
            <a:chExt cx="2664555" cy="1111838"/>
          </a:xfrm>
        </p:grpSpPr>
        <p:sp>
          <p:nvSpPr>
            <p:cNvPr id="22" name="Rectangle 21"/>
            <p:cNvSpPr/>
            <p:nvPr/>
          </p:nvSpPr>
          <p:spPr>
            <a:xfrm>
              <a:off x="4803709" y="5493524"/>
              <a:ext cx="65915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3377098" y="5493524"/>
              <a:ext cx="8496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</a:rPr>
                <a:t>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174899" y="5493524"/>
              <a:ext cx="60625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&lt;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64251" y="5489682"/>
              <a:ext cx="57740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7703878" y="2480014"/>
            <a:ext cx="6591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43" name="Étoile à 5 branches 42"/>
          <p:cNvSpPr/>
          <p:nvPr/>
        </p:nvSpPr>
        <p:spPr>
          <a:xfrm>
            <a:off x="4965227" y="1784516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Étoile à 5 branches 43"/>
          <p:cNvSpPr/>
          <p:nvPr/>
        </p:nvSpPr>
        <p:spPr>
          <a:xfrm>
            <a:off x="9160384" y="1804590"/>
            <a:ext cx="418336" cy="380881"/>
          </a:xfrm>
          <a:prstGeom prst="star5">
            <a:avLst/>
          </a:prstGeom>
          <a:gradFill>
            <a:gsLst>
              <a:gs pos="0">
                <a:srgbClr val="FFFF00"/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376928" y="1445219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8542441" y="1442184"/>
            <a:ext cx="1719072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Reference point</a:t>
            </a:r>
          </a:p>
        </p:txBody>
      </p:sp>
      <p:sp>
        <p:nvSpPr>
          <p:cNvPr id="14" name="Multiply 28"/>
          <p:cNvSpPr/>
          <p:nvPr/>
        </p:nvSpPr>
        <p:spPr>
          <a:xfrm>
            <a:off x="8967684" y="4415974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noFill/>
                </a:ln>
                <a:solidFill>
                  <a:srgbClr val="00A3A6"/>
                </a:solidFill>
                <a:latin typeface="Calibri Light" panose="020F0302020204030204"/>
              </a:rPr>
              <a:t>MANY-objective optimization…?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Relatively recent research topic (2016+)</a:t>
            </a:r>
          </a:p>
          <a:p>
            <a:pPr lvl="1"/>
            <a:r>
              <a:rPr lang="en-US" dirty="0"/>
              <a:t>What do we do for 10+ objectives?</a:t>
            </a:r>
          </a:p>
          <a:p>
            <a:pPr lvl="1"/>
            <a:r>
              <a:rPr lang="en-US" dirty="0"/>
              <a:t>There’s </a:t>
            </a:r>
            <a:r>
              <a:rPr lang="en-US" b="1" dirty="0"/>
              <a:t>no good answer</a:t>
            </a:r>
            <a:r>
              <a:rPr lang="en-US" dirty="0"/>
              <a:t> (yet)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Clever ideas</a:t>
            </a:r>
          </a:p>
          <a:p>
            <a:pPr lvl="1"/>
            <a:r>
              <a:rPr lang="en-US" dirty="0"/>
              <a:t>Perform dimensionality reduction (NSGA-II+PCA)</a:t>
            </a:r>
          </a:p>
          <a:p>
            <a:pPr lvl="1"/>
            <a:r>
              <a:rPr lang="en-US" dirty="0"/>
              <a:t>Use individuals as references (NSGA-III)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113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" name="Étoile à 5 branches 2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6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Deb, Multi-objective optimization using evolutionary algorithms, 2011</a:t>
            </a:r>
          </a:p>
          <a:p>
            <a:r>
              <a:rPr lang="en-US" dirty="0"/>
              <a:t>Images: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and J are </a:t>
            </a:r>
            <a:r>
              <a:rPr lang="en-US" b="1" dirty="0"/>
              <a:t>non-comparable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we can’t tell which one is best</a:t>
            </a:r>
          </a:p>
        </p:txBody>
      </p:sp>
    </p:spTree>
    <p:extLst>
      <p:ext uri="{BB962C8B-B14F-4D97-AF65-F5344CB8AC3E}">
        <p14:creationId xmlns:p14="http://schemas.microsoft.com/office/powerpoint/2010/main" val="248327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29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</a:t>
            </a:r>
            <a:r>
              <a:rPr lang="en-US" b="1" dirty="0"/>
              <a:t>dominates</a:t>
            </a:r>
            <a:r>
              <a:rPr lang="en-US" dirty="0"/>
              <a:t> all this points (called Pareto-dominance)</a:t>
            </a:r>
          </a:p>
        </p:txBody>
      </p:sp>
    </p:spTree>
    <p:extLst>
      <p:ext uri="{BB962C8B-B14F-4D97-AF65-F5344CB8AC3E}">
        <p14:creationId xmlns:p14="http://schemas.microsoft.com/office/powerpoint/2010/main" val="305781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2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 </a:t>
            </a:r>
            <a:r>
              <a:rPr lang="en-US" b="1" dirty="0"/>
              <a:t>dominates</a:t>
            </a:r>
            <a:r>
              <a:rPr lang="en-US" dirty="0"/>
              <a:t> all these other points (Pareto-dominance)</a:t>
            </a:r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791744" y="1898709"/>
            <a:ext cx="5256585" cy="29430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51784" y="1898708"/>
            <a:ext cx="4896544" cy="356345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50000"/>
                </a:schemeClr>
              </a:gs>
              <a:gs pos="50000">
                <a:schemeClr val="accent2">
                  <a:tint val="44500"/>
                  <a:satMod val="160000"/>
                  <a:alpha val="50000"/>
                </a:schemeClr>
              </a:gs>
              <a:gs pos="100000">
                <a:schemeClr val="accent2">
                  <a:tint val="23500"/>
                  <a:satMod val="160000"/>
                  <a:alpha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solidFill>
            <a:schemeClr val="accent6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solidFill>
            <a:schemeClr val="accent3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2"/>
          <p:cNvSpPr txBox="1"/>
          <p:nvPr/>
        </p:nvSpPr>
        <p:spPr>
          <a:xfrm>
            <a:off x="4151784" y="5462161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sz="3600" baseline="-25000" dirty="0">
              <a:solidFill>
                <a:schemeClr val="accent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2"/>
          <p:cNvSpPr txBox="1"/>
          <p:nvPr/>
        </p:nvSpPr>
        <p:spPr>
          <a:xfrm>
            <a:off x="3419160" y="4256969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baseline="-25000" dirty="0">
              <a:solidFill>
                <a:schemeClr val="accent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Multi-objective 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problems</a:t>
            </a:r>
            <a:endParaRPr lang="fr-FR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376555" y="1862414"/>
            <a:ext cx="5671774" cy="4519556"/>
            <a:chOff x="5796136" y="331751"/>
            <a:chExt cx="2490910" cy="2451559"/>
          </a:xfrm>
        </p:grpSpPr>
        <p:cxnSp>
          <p:nvCxnSpPr>
            <p:cNvPr id="6" name="Straight Arrow Connector 14"/>
            <p:cNvCxnSpPr/>
            <p:nvPr/>
          </p:nvCxnSpPr>
          <p:spPr>
            <a:xfrm flipV="1">
              <a:off x="5796136" y="331751"/>
              <a:ext cx="0" cy="245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5796138" y="2781834"/>
              <a:ext cx="2490908" cy="14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13"/>
          <p:cNvSpPr txBox="1"/>
          <p:nvPr/>
        </p:nvSpPr>
        <p:spPr>
          <a:xfrm>
            <a:off x="1688592" y="1817409"/>
            <a:ext cx="16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duration (h)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7752184" y="6488636"/>
            <a:ext cx="16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Ticket price (€)</a:t>
            </a:r>
          </a:p>
        </p:txBody>
      </p:sp>
      <p:sp>
        <p:nvSpPr>
          <p:cNvPr id="10" name="Freeform 2"/>
          <p:cNvSpPr/>
          <p:nvPr/>
        </p:nvSpPr>
        <p:spPr>
          <a:xfrm>
            <a:off x="3503712" y="2463739"/>
            <a:ext cx="4069184" cy="3779073"/>
          </a:xfrm>
          <a:custGeom>
            <a:avLst/>
            <a:gdLst>
              <a:gd name="connsiteX0" fmla="*/ 0 w 2971800"/>
              <a:gd name="connsiteY0" fmla="*/ 0 h 4292600"/>
              <a:gd name="connsiteX1" fmla="*/ 152400 w 2971800"/>
              <a:gd name="connsiteY1" fmla="*/ 2501900 h 4292600"/>
              <a:gd name="connsiteX2" fmla="*/ 685800 w 2971800"/>
              <a:gd name="connsiteY2" fmla="*/ 3860800 h 4292600"/>
              <a:gd name="connsiteX3" fmla="*/ 2971800 w 2971800"/>
              <a:gd name="connsiteY3" fmla="*/ 4292600 h 4292600"/>
              <a:gd name="connsiteX0" fmla="*/ 0 w 2971800"/>
              <a:gd name="connsiteY0" fmla="*/ 0 h 4293615"/>
              <a:gd name="connsiteX1" fmla="*/ 152400 w 2971800"/>
              <a:gd name="connsiteY1" fmla="*/ 2501900 h 4293615"/>
              <a:gd name="connsiteX2" fmla="*/ 1168103 w 2971800"/>
              <a:gd name="connsiteY2" fmla="*/ 4120464 h 4293615"/>
              <a:gd name="connsiteX3" fmla="*/ 2971800 w 2971800"/>
              <a:gd name="connsiteY3" fmla="*/ 4292600 h 4293615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  <a:gd name="connsiteX0" fmla="*/ 0 w 2971800"/>
              <a:gd name="connsiteY0" fmla="*/ 0 h 4292600"/>
              <a:gd name="connsiteX1" fmla="*/ 235875 w 2971800"/>
              <a:gd name="connsiteY1" fmla="*/ 2790415 h 4292600"/>
              <a:gd name="connsiteX2" fmla="*/ 1168103 w 2971800"/>
              <a:gd name="connsiteY2" fmla="*/ 4120464 h 4292600"/>
              <a:gd name="connsiteX3" fmla="*/ 2971800 w 2971800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4292600">
                <a:moveTo>
                  <a:pt x="0" y="0"/>
                </a:moveTo>
                <a:cubicBezTo>
                  <a:pt x="19050" y="929216"/>
                  <a:pt x="87566" y="2103671"/>
                  <a:pt x="235875" y="2790415"/>
                </a:cubicBezTo>
                <a:cubicBezTo>
                  <a:pt x="384184" y="3477159"/>
                  <a:pt x="712116" y="3870100"/>
                  <a:pt x="1168103" y="4120464"/>
                </a:cubicBezTo>
                <a:cubicBezTo>
                  <a:pt x="1624090" y="4370828"/>
                  <a:pt x="2063750" y="4225925"/>
                  <a:pt x="2971800" y="42926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3"/>
          <p:cNvSpPr/>
          <p:nvPr/>
        </p:nvSpPr>
        <p:spPr>
          <a:xfrm>
            <a:off x="3647728" y="4650405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0"/>
          <p:cNvSpPr/>
          <p:nvPr/>
        </p:nvSpPr>
        <p:spPr>
          <a:xfrm>
            <a:off x="3376560" y="268150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1"/>
          <p:cNvSpPr/>
          <p:nvPr/>
        </p:nvSpPr>
        <p:spPr>
          <a:xfrm>
            <a:off x="3719736" y="492933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2"/>
          <p:cNvSpPr/>
          <p:nvPr/>
        </p:nvSpPr>
        <p:spPr>
          <a:xfrm>
            <a:off x="4007768" y="53458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7"/>
          <p:cNvSpPr/>
          <p:nvPr/>
        </p:nvSpPr>
        <p:spPr>
          <a:xfrm>
            <a:off x="4583832" y="579343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8"/>
          <p:cNvSpPr/>
          <p:nvPr/>
        </p:nvSpPr>
        <p:spPr>
          <a:xfrm>
            <a:off x="5231904" y="600945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9"/>
          <p:cNvSpPr/>
          <p:nvPr/>
        </p:nvSpPr>
        <p:spPr>
          <a:xfrm>
            <a:off x="5447928" y="606588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21"/>
          <p:cNvSpPr/>
          <p:nvPr/>
        </p:nvSpPr>
        <p:spPr>
          <a:xfrm>
            <a:off x="7104112" y="608146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22"/>
          <p:cNvSpPr/>
          <p:nvPr/>
        </p:nvSpPr>
        <p:spPr>
          <a:xfrm>
            <a:off x="3863752" y="35456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23"/>
          <p:cNvSpPr/>
          <p:nvPr/>
        </p:nvSpPr>
        <p:spPr>
          <a:xfrm>
            <a:off x="4583832" y="369800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4"/>
          <p:cNvSpPr/>
          <p:nvPr/>
        </p:nvSpPr>
        <p:spPr>
          <a:xfrm>
            <a:off x="6023992" y="4857330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5"/>
          <p:cNvSpPr/>
          <p:nvPr/>
        </p:nvSpPr>
        <p:spPr>
          <a:xfrm>
            <a:off x="6176392" y="332957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6"/>
          <p:cNvSpPr/>
          <p:nvPr/>
        </p:nvSpPr>
        <p:spPr>
          <a:xfrm>
            <a:off x="5375920" y="3921226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7"/>
          <p:cNvSpPr/>
          <p:nvPr/>
        </p:nvSpPr>
        <p:spPr>
          <a:xfrm>
            <a:off x="5447928" y="4569298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8"/>
          <p:cNvSpPr/>
          <p:nvPr/>
        </p:nvSpPr>
        <p:spPr>
          <a:xfrm>
            <a:off x="4151784" y="435327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9"/>
          <p:cNvSpPr/>
          <p:nvPr/>
        </p:nvSpPr>
        <p:spPr>
          <a:xfrm>
            <a:off x="5159896" y="507335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30"/>
          <p:cNvSpPr/>
          <p:nvPr/>
        </p:nvSpPr>
        <p:spPr>
          <a:xfrm>
            <a:off x="6096000" y="5433394"/>
            <a:ext cx="288032" cy="272446"/>
          </a:xfrm>
          <a:prstGeom prst="mathMultiply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/>
          <p:cNvSpPr txBox="1"/>
          <p:nvPr/>
        </p:nvSpPr>
        <p:spPr>
          <a:xfrm>
            <a:off x="3376560" y="1319065"/>
            <a:ext cx="56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Airplane tickets</a:t>
            </a:r>
          </a:p>
        </p:txBody>
      </p:sp>
      <p:sp>
        <p:nvSpPr>
          <p:cNvPr id="30" name="Étoile à 5 branches 29"/>
          <p:cNvSpPr/>
          <p:nvPr/>
        </p:nvSpPr>
        <p:spPr>
          <a:xfrm>
            <a:off x="3419160" y="5913576"/>
            <a:ext cx="418336" cy="380881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6949440" y="4012611"/>
            <a:ext cx="3108960" cy="10347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find the set of points that are </a:t>
            </a:r>
            <a:r>
              <a:rPr lang="en-US" b="1" dirty="0"/>
              <a:t>not dominated</a:t>
            </a:r>
            <a:r>
              <a:rPr lang="en-US" dirty="0"/>
              <a:t>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477608" y="3150420"/>
            <a:ext cx="1284136" cy="67014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PARETO FRONT</a:t>
            </a:r>
          </a:p>
        </p:txBody>
      </p:sp>
    </p:spTree>
    <p:extLst>
      <p:ext uri="{BB962C8B-B14F-4D97-AF65-F5344CB8AC3E}">
        <p14:creationId xmlns:p14="http://schemas.microsoft.com/office/powerpoint/2010/main" val="20509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</Words>
  <Application>Microsoft Office PowerPoint</Application>
  <PresentationFormat>Grand écran</PresentationFormat>
  <Paragraphs>256</Paragraphs>
  <Slides>40</Slides>
  <Notes>13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Multi-Objective Optimization</vt:lpstr>
      <vt:lpstr>Outline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problems</vt:lpstr>
      <vt:lpstr>Multi-objective optimization</vt:lpstr>
      <vt:lpstr>Multi-objective optimization</vt:lpstr>
      <vt:lpstr>Multi-objective optimization</vt:lpstr>
      <vt:lpstr>Multi-objective optimization</vt:lpstr>
      <vt:lpstr>Example: Influence in social networks</vt:lpstr>
      <vt:lpstr>Example: Influence in social networks</vt:lpstr>
      <vt:lpstr>Présentation PowerPoint</vt:lpstr>
      <vt:lpstr>Example: Ecosystem services</vt:lpstr>
      <vt:lpstr>Example: Ecosystem services</vt:lpstr>
      <vt:lpstr>Présentation PowerPoint</vt:lpstr>
      <vt:lpstr>Présentation PowerPoint</vt:lpstr>
      <vt:lpstr>Présentation PowerPoint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NSGA-II (Non-Sorting Genetic Algorithm II)</vt:lpstr>
      <vt:lpstr>Pareto-Archived Evolution Strategy (PAES)</vt:lpstr>
      <vt:lpstr>Pareto-Archived Evolution Strategy (PAES)</vt:lpstr>
      <vt:lpstr>MOEA/D</vt:lpstr>
      <vt:lpstr>MOEA/D</vt:lpstr>
      <vt:lpstr>MOEA/D</vt:lpstr>
      <vt:lpstr>Evaluation of MOEAs</vt:lpstr>
      <vt:lpstr>Evaluation of MOEAs</vt:lpstr>
      <vt:lpstr>Evaluation of MOEAs</vt:lpstr>
      <vt:lpstr>Evaluation of MOEAs</vt:lpstr>
      <vt:lpstr>MANY-objective optimization…?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49</cp:revision>
  <dcterms:created xsi:type="dcterms:W3CDTF">2020-06-05T13:14:31Z</dcterms:created>
  <dcterms:modified xsi:type="dcterms:W3CDTF">2023-07-03T08:41:14Z</dcterms:modified>
</cp:coreProperties>
</file>